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349" r:id="rId3"/>
    <p:sldId id="351" r:id="rId4"/>
    <p:sldId id="301" r:id="rId5"/>
    <p:sldId id="302" r:id="rId6"/>
    <p:sldId id="350" r:id="rId7"/>
    <p:sldId id="304" r:id="rId8"/>
    <p:sldId id="305" r:id="rId9"/>
    <p:sldId id="306" r:id="rId10"/>
    <p:sldId id="307" r:id="rId11"/>
    <p:sldId id="320" r:id="rId12"/>
    <p:sldId id="309" r:id="rId13"/>
    <p:sldId id="311" r:id="rId14"/>
    <p:sldId id="312" r:id="rId15"/>
    <p:sldId id="314" r:id="rId16"/>
    <p:sldId id="348" r:id="rId17"/>
    <p:sldId id="316" r:id="rId18"/>
    <p:sldId id="317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FFCC"/>
    <a:srgbClr val="E62F10"/>
    <a:srgbClr val="4E41AD"/>
    <a:srgbClr val="F4BAEC"/>
    <a:srgbClr val="F6F967"/>
    <a:srgbClr val="0000CC"/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2619" autoAdjust="0"/>
  </p:normalViewPr>
  <p:slideViewPr>
    <p:cSldViewPr>
      <p:cViewPr varScale="1">
        <p:scale>
          <a:sx n="96" d="100"/>
          <a:sy n="96" d="100"/>
        </p:scale>
        <p:origin x="784" y="1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DB1A1D-371A-4083-84B9-E9BA4BBB677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41C5D6-E50B-430D-9028-0413E8D05A4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AA6203-DF9E-434C-8CA4-C1ECE498132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924601-CD27-430D-97E8-8C496359FF4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C163E4-FC85-423A-8266-5428CCE0694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3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CE4EE9-9C13-46BC-B1F9-304DEB90552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E2CE1B-0043-4696-9075-0177CA15254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29AA80-623D-4070-BCB1-B11358E2D99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8CE2B2-0491-45E1-BF19-3AC15B411E3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0C0B75-4FDB-488A-A08E-D34B21343B6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3E5A1F-BEC2-4F62-8132-7D2CED8EFE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83AD15-B4B6-45F6-8BC5-82116F4445C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DF152D-15BE-42AE-ACFC-8599BDE3F78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B5F77E-97AE-49FA-BE1C-7C15313CB02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2038FA-2AB4-4718-B27E-42072EE427A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52CE4B04-A069-4D08-B1D1-1ADED5B2DC7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6" r:id="rId1"/>
    <p:sldLayoutId id="2147484048" r:id="rId2"/>
    <p:sldLayoutId id="2147484057" r:id="rId3"/>
    <p:sldLayoutId id="2147484049" r:id="rId4"/>
    <p:sldLayoutId id="2147484050" r:id="rId5"/>
    <p:sldLayoutId id="2147484051" r:id="rId6"/>
    <p:sldLayoutId id="2147484052" r:id="rId7"/>
    <p:sldLayoutId id="2147484053" r:id="rId8"/>
    <p:sldLayoutId id="2147484058" r:id="rId9"/>
    <p:sldLayoutId id="2147484054" r:id="rId10"/>
    <p:sldLayoutId id="2147484055" r:id="rId11"/>
    <p:sldLayoutId id="2147484059" r:id="rId12"/>
    <p:sldLayoutId id="2147484060" r:id="rId13"/>
    <p:sldLayoutId id="2147484061" r:id="rId14"/>
    <p:sldLayoutId id="2147484062" r:id="rId15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4.png"/><Relationship Id="rId4" Type="http://schemas.microsoft.com/office/2007/relationships/hdphoto" Target="../media/hdphoto6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7.jpeg"/><Relationship Id="rId4" Type="http://schemas.openxmlformats.org/officeDocument/2006/relationships/hyperlink" Target="http://www.google.rs/url?sa=i&amp;rct=j&amp;q=&amp;esrc=s&amp;source=images&amp;cd=&amp;cad=rja&amp;uact=8&amp;ved=0CAcQjRxqFQoTCNSf1NGotccCFQbXGgod5XADVQ&amp;url=http%3A%2F%2Fwww.mun.ca%2Fbiology%2Fscarr%2FRobertsonian_fusion.html&amp;ei=X43UVZT0OIaua-XhjagF&amp;bvm=bv.99804247,d.bGg&amp;psig=AFQjCNFbHfkKnO9UOTyxh4Uf3kajBfnbLQ&amp;ust=1440079570835189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://www.google.rs/url?sa=i&amp;rct=j&amp;q=&amp;esrc=s&amp;source=images&amp;cd=&amp;cad=rja&amp;uact=8&amp;ved=0CAcQjRxqFQoTCK2PtpqotccCFUnaGgodbWgEpA&amp;url=http%3A%2F%2Fgallery4share.com%2Fc%2Fchromosome-insertion.html&amp;ei=7IzUVa3pBcm0a-3QkaAK&amp;bvm=bv.99804247,d.bGg&amp;psig=AFQjCNE9RWKQn2dO47jQrVXT002aFXDC6A&amp;ust=1440079461734809" TargetMode="Externa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5"/>
          <p:cNvSpPr>
            <a:spLocks noGrp="1"/>
          </p:cNvSpPr>
          <p:nvPr>
            <p:ph type="title" idx="4294967295"/>
          </p:nvPr>
        </p:nvSpPr>
        <p:spPr>
          <a:xfrm>
            <a:off x="533400" y="2209800"/>
            <a:ext cx="8153400" cy="2209800"/>
          </a:xfrm>
        </p:spPr>
        <p:txBody>
          <a:bodyPr/>
          <a:lstStyle/>
          <a:p>
            <a:pPr algn="ctr"/>
            <a:r>
              <a:rPr lang="en-US" altLang="en-US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chromosomal aberrations</a:t>
            </a:r>
          </a:p>
        </p:txBody>
      </p:sp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09600" y="0"/>
            <a:ext cx="8229600" cy="1143000"/>
          </a:xfrm>
        </p:spPr>
        <p:txBody>
          <a:bodyPr/>
          <a:lstStyle/>
          <a:p>
            <a:pPr eaLnBrk="1" hangingPunct="1"/>
            <a:r>
              <a:rPr lang="sr-Cyrl-CS" altLang="en-US" sz="4600" dirty="0">
                <a:solidFill>
                  <a:schemeClr val="tx1"/>
                </a:solidFill>
              </a:rPr>
              <a:t>     </a:t>
            </a:r>
            <a:r>
              <a:rPr lang="en-US" altLang="en-US" sz="4600" b="1" u="sng" dirty="0">
                <a:solidFill>
                  <a:schemeClr val="tx1"/>
                </a:solidFill>
                <a:latin typeface="Arial" charset="0"/>
              </a:rPr>
              <a:t>Dicentric chromosome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81000" y="1524000"/>
            <a:ext cx="8458200" cy="1752600"/>
          </a:xfrm>
        </p:spPr>
        <p:txBody>
          <a:bodyPr/>
          <a:lstStyle/>
          <a:p>
            <a:pPr eaLnBrk="1" hangingPunct="1"/>
            <a:r>
              <a:rPr lang="en-US" altLang="en-US" dirty="0">
                <a:latin typeface="Times New Roman" pitchFamily="18" charset="0"/>
                <a:cs typeface="Times New Roman" pitchFamily="18" charset="0"/>
              </a:rPr>
              <a:t>They rarely arise spontaneously, most often due to radiation (biological radiation dosimeters)</a:t>
            </a:r>
          </a:p>
          <a:p>
            <a:pPr eaLnBrk="1" hangingPunct="1"/>
            <a:r>
              <a:rPr lang="en-US" altLang="en-US" dirty="0">
                <a:latin typeface="Times New Roman" pitchFamily="18" charset="0"/>
                <a:cs typeface="Times New Roman" pitchFamily="18" charset="0"/>
              </a:rPr>
              <a:t>Result of chromatid breaks and translocations</a:t>
            </a:r>
          </a:p>
          <a:p>
            <a:pPr eaLnBrk="1" hangingPunct="1"/>
            <a:r>
              <a:rPr lang="en-US" altLang="en-US" dirty="0">
                <a:latin typeface="Times New Roman" pitchFamily="18" charset="0"/>
                <a:cs typeface="Times New Roman" pitchFamily="18" charset="0"/>
              </a:rPr>
              <a:t>They can be stable in the chromosomal set.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EA93E27-E0DC-39F3-EEFE-82BF77A52E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saturation sat="400000"/>
                    </a14:imgEffect>
                    <a14:imgEffect>
                      <a14:brightnessContrast brigh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09600" y="3581401"/>
            <a:ext cx="3904135" cy="304799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7C9F1FA-8F66-5938-5959-53249B6A4E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9200" y="3552930"/>
            <a:ext cx="3352800" cy="3152670"/>
          </a:xfrm>
          <a:prstGeom prst="rect">
            <a:avLst/>
          </a:prstGeom>
        </p:spPr>
      </p:pic>
    </p:spTree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altLang="en-US" b="1" u="sng" dirty="0">
                <a:solidFill>
                  <a:schemeClr val="tx1"/>
                </a:solidFill>
                <a:latin typeface="Arial" charset="0"/>
              </a:rPr>
              <a:t>Inversions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752600"/>
            <a:ext cx="8839200" cy="4530725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dirty="0">
                <a:latin typeface="Times New Roman" pitchFamily="18" charset="0"/>
                <a:cs typeface="Times New Roman" pitchFamily="18" charset="0"/>
              </a:rPr>
              <a:t>Changing the order of genes in the chromosome by 180o</a:t>
            </a:r>
          </a:p>
          <a:p>
            <a:pPr eaLnBrk="1" hangingPunct="1">
              <a:defRPr/>
            </a:pPr>
            <a:r>
              <a:rPr lang="en-US" altLang="en-US" dirty="0">
                <a:latin typeface="Times New Roman" pitchFamily="18" charset="0"/>
                <a:cs typeface="Times New Roman" pitchFamily="18" charset="0"/>
              </a:rPr>
              <a:t>Result of 2 breaks in the chromosome and turning of the segment.</a:t>
            </a:r>
            <a:endParaRPr lang="en-US" altLang="en-US" baseline="300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sr-Latn-CS" altLang="en-US" baseline="30000" dirty="0"/>
          </a:p>
          <a:p>
            <a:pPr eaLnBrk="1" hangingPunct="1">
              <a:defRPr/>
            </a:pPr>
            <a:endParaRPr lang="sr-Latn-CS" altLang="en-US" dirty="0"/>
          </a:p>
          <a:p>
            <a:pPr eaLnBrk="1" hangingPunct="1">
              <a:defRPr/>
            </a:pPr>
            <a:endParaRPr lang="en-US" alt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638BBE1-18F6-0D41-BC92-418695DB52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</a:extLst>
          </a:blip>
          <a:srcRect l="13187" t="11245" r="10989" b="11646"/>
          <a:stretch/>
        </p:blipFill>
        <p:spPr>
          <a:xfrm>
            <a:off x="1828800" y="2960687"/>
            <a:ext cx="5486400" cy="3657600"/>
          </a:xfrm>
          <a:prstGeom prst="rect">
            <a:avLst/>
          </a:prstGeom>
        </p:spPr>
      </p:pic>
    </p:spTree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457200" y="76200"/>
            <a:ext cx="8229600" cy="1139825"/>
          </a:xfrm>
        </p:spPr>
        <p:txBody>
          <a:bodyPr/>
          <a:lstStyle/>
          <a:p>
            <a:pPr eaLnBrk="1" hangingPunct="1"/>
            <a:r>
              <a:rPr lang="en-US" altLang="en-US" dirty="0">
                <a:solidFill>
                  <a:schemeClr val="tx1"/>
                </a:solidFill>
                <a:latin typeface="Arial" charset="0"/>
              </a:rPr>
              <a:t>Types of inversions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8D6311D-82B7-4F5E-8EC8-BEB7A6A09E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95400" y="1371600"/>
            <a:ext cx="6172200" cy="5410200"/>
          </a:xfrm>
          <a:prstGeom prst="rect">
            <a:avLst/>
          </a:prstGeom>
        </p:spPr>
      </p:pic>
    </p:spTree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txBody>
          <a:bodyPr/>
          <a:lstStyle/>
          <a:p>
            <a:pPr algn="ctr" eaLnBrk="1" hangingPunct="1"/>
            <a:r>
              <a:rPr lang="en-US" altLang="en-US" b="1" u="sng" dirty="0">
                <a:solidFill>
                  <a:schemeClr val="tx1"/>
                </a:solidFill>
                <a:latin typeface="Arial" charset="0"/>
              </a:rPr>
              <a:t>Translocations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935163"/>
            <a:ext cx="8382000" cy="4694237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Latn-CS" altLang="en-US" dirty="0">
                <a:latin typeface="Times New Roman" pitchFamily="18" charset="0"/>
                <a:cs typeface="Times New Roman" pitchFamily="18" charset="0"/>
              </a:rPr>
              <a:t>Exchange of genetic material between two non-homologous chromosomes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Latn-CS" altLang="en-US" dirty="0">
                <a:latin typeface="Times New Roman" pitchFamily="18" charset="0"/>
                <a:cs typeface="Times New Roman" pitchFamily="18" charset="0"/>
              </a:rPr>
              <a:t>                            or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Latn-CS" altLang="en-US" dirty="0">
                <a:latin typeface="Times New Roman" pitchFamily="18" charset="0"/>
                <a:cs typeface="Times New Roman" pitchFamily="18" charset="0"/>
              </a:rPr>
              <a:t>  The phenomenon that one chromosome or one part of it is translocated to another.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</a:pPr>
            <a:endParaRPr lang="sr-Latn-CS" altLang="en-US" dirty="0"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Latn-CS" altLang="en-US" dirty="0">
                <a:latin typeface="Times New Roman" pitchFamily="18" charset="0"/>
                <a:cs typeface="Times New Roman" pitchFamily="18" charset="0"/>
              </a:rPr>
              <a:t>They can be: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Latn-CS" altLang="en-US" dirty="0">
                <a:latin typeface="Times New Roman" pitchFamily="18" charset="0"/>
                <a:cs typeface="Times New Roman" pitchFamily="18" charset="0"/>
              </a:rPr>
              <a:t>1. Reciprocal translocation</a:t>
            </a:r>
          </a:p>
          <a:p>
            <a:pPr marL="609600" indent="-609600" eaLnBrk="1" hangingPunct="1">
              <a:lnSpc>
                <a:spcPct val="90000"/>
              </a:lnSpc>
              <a:buNone/>
            </a:pPr>
            <a:r>
              <a:rPr lang="sr-Latn-CS" altLang="en-US" dirty="0">
                <a:latin typeface="Times New Roman" pitchFamily="18" charset="0"/>
                <a:cs typeface="Times New Roman" pitchFamily="18" charset="0"/>
              </a:rPr>
              <a:t>2. Robertsonian translocation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Latn-CS" altLang="en-US" dirty="0">
                <a:latin typeface="Times New Roman" pitchFamily="18" charset="0"/>
                <a:cs typeface="Times New Roman" pitchFamily="18" charset="0"/>
              </a:rPr>
              <a:t>3. non-reciprocal translocations (insertions)</a:t>
            </a:r>
            <a:endParaRPr lang="en-US" altLang="en-US" dirty="0">
              <a:latin typeface="Arial" charset="0"/>
            </a:endParaRPr>
          </a:p>
        </p:txBody>
      </p:sp>
    </p:spTree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457200" y="122621"/>
            <a:ext cx="8229600" cy="1139825"/>
          </a:xfrm>
        </p:spPr>
        <p:txBody>
          <a:bodyPr/>
          <a:lstStyle/>
          <a:p>
            <a:pPr algn="ctr" eaLnBrk="1" hangingPunct="1"/>
            <a:r>
              <a:rPr lang="en-US" alt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Reciprocal translocation </a:t>
            </a:r>
            <a:r>
              <a:rPr lang="sr-Cyrl-CS" alt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alt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mutual exchange of segments between non-homologous chromosomes</a:t>
            </a:r>
          </a:p>
        </p:txBody>
      </p:sp>
      <p:pic>
        <p:nvPicPr>
          <p:cNvPr id="20483" name="Picture 3" descr="Trans_9_22"/>
          <p:cNvPicPr>
            <a:picLocks noGrp="1" noChangeAspect="1" noChangeArrowheads="1"/>
          </p:cNvPicPr>
          <p:nvPr>
            <p:ph sz="quarter" idx="1"/>
          </p:nvPr>
        </p:nvPicPr>
        <p:blipFill rotWithShape="1">
          <a:blip r:embed="rId2" cstate="print"/>
          <a:srcRect b="21633"/>
          <a:stretch/>
        </p:blipFill>
        <p:spPr>
          <a:xfrm>
            <a:off x="5071068" y="1986993"/>
            <a:ext cx="4038600" cy="3352800"/>
          </a:xfrm>
          <a:noFill/>
        </p:spPr>
      </p:pic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5081007" y="5486400"/>
            <a:ext cx="3657600" cy="70788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000" b="1" dirty="0"/>
              <a:t>Philadelphia chromosome-  </a:t>
            </a:r>
            <a:r>
              <a:rPr lang="en-US" altLang="en-US" sz="2000" dirty="0"/>
              <a:t>chronic myeloid leukemia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9013E23-F391-5AF1-4338-8F6AF28E236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7200"/>
                    </a14:imgEffect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 l="15000" r="15833" b="21667"/>
          <a:stretch/>
        </p:blipFill>
        <p:spPr>
          <a:xfrm>
            <a:off x="642016" y="1382032"/>
            <a:ext cx="3514411" cy="24384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27D72A1-E084-5D61-946F-E668B4B243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9015" y="3956767"/>
            <a:ext cx="3240415" cy="2766051"/>
          </a:xfrm>
          <a:prstGeom prst="rect">
            <a:avLst/>
          </a:prstGeom>
        </p:spPr>
      </p:pic>
    </p:spTree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152400"/>
            <a:ext cx="8229600" cy="1139825"/>
          </a:xfrm>
        </p:spPr>
        <p:txBody>
          <a:bodyPr/>
          <a:lstStyle/>
          <a:p>
            <a:pPr eaLnBrk="1" hangingPunct="1"/>
            <a:r>
              <a:rPr lang="en-US" altLang="en-US" sz="3400" b="1" u="sng" dirty="0">
                <a:solidFill>
                  <a:schemeClr val="tx1"/>
                </a:solidFill>
                <a:latin typeface="Arial" charset="0"/>
              </a:rPr>
              <a:t>Robertsonian translocation</a:t>
            </a:r>
            <a:br>
              <a:rPr lang="en-US" altLang="en-US" sz="3400" b="1" u="sng" dirty="0">
                <a:solidFill>
                  <a:schemeClr val="tx1"/>
                </a:solidFill>
                <a:latin typeface="Arial" charset="0"/>
              </a:rPr>
            </a:br>
            <a:r>
              <a:rPr lang="sr-Cyrl-CS" altLang="en-US" sz="3400" b="1" dirty="0">
                <a:solidFill>
                  <a:schemeClr val="tx1"/>
                </a:solidFill>
                <a:latin typeface="Arial" charset="0"/>
              </a:rPr>
              <a:t> -</a:t>
            </a:r>
            <a:r>
              <a:rPr lang="en-US" altLang="en-US" sz="3400" b="1" dirty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US" altLang="en-US" sz="3400" b="1" u="sng" dirty="0">
                <a:solidFill>
                  <a:schemeClr val="tx1"/>
                </a:solidFill>
                <a:latin typeface="Arial" charset="0"/>
              </a:rPr>
              <a:t>centric</a:t>
            </a:r>
            <a:r>
              <a:rPr lang="sr-Cyrl-CS" altLang="en-US" sz="3400" b="1" u="sng" dirty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US" altLang="en-US" sz="3400" b="1" u="sng" dirty="0">
                <a:solidFill>
                  <a:schemeClr val="tx1"/>
                </a:solidFill>
                <a:latin typeface="Arial" charset="0"/>
              </a:rPr>
              <a:t>fusion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3640" y="1849437"/>
            <a:ext cx="5041760" cy="45307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sr-Latn-CS" altLang="en-US" dirty="0">
                <a:latin typeface="Times New Roman" pitchFamily="18" charset="0"/>
                <a:cs typeface="Times New Roman" pitchFamily="18" charset="0"/>
              </a:rPr>
              <a:t>These are translocations between acrocentric chromosomes</a:t>
            </a:r>
          </a:p>
          <a:p>
            <a:pPr eaLnBrk="1" hangingPunct="1">
              <a:buFont typeface="Wingdings" pitchFamily="2" charset="2"/>
              <a:buNone/>
            </a:pPr>
            <a:endParaRPr lang="sr-Latn-CS" altLang="en-US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sr-Latn-CS" altLang="en-US" dirty="0">
                <a:latin typeface="Times New Roman" pitchFamily="18" charset="0"/>
                <a:cs typeface="Times New Roman" pitchFamily="18" charset="0"/>
              </a:rPr>
              <a:t>They can be:</a:t>
            </a:r>
          </a:p>
          <a:p>
            <a:pPr eaLnBrk="1" hangingPunct="1">
              <a:buFont typeface="Wingdings" pitchFamily="2" charset="2"/>
              <a:buNone/>
            </a:pPr>
            <a:r>
              <a:rPr lang="sr-Latn-CS" altLang="en-US" dirty="0">
                <a:latin typeface="Times New Roman" pitchFamily="18" charset="0"/>
                <a:cs typeface="Times New Roman" pitchFamily="18" charset="0"/>
              </a:rPr>
              <a:t>  homologous</a:t>
            </a:r>
          </a:p>
          <a:p>
            <a:pPr eaLnBrk="1" hangingPunct="1">
              <a:buFont typeface="Wingdings" pitchFamily="2" charset="2"/>
              <a:buNone/>
            </a:pPr>
            <a:r>
              <a:rPr lang="sr-Latn-CS" altLang="en-US" dirty="0">
                <a:latin typeface="Times New Roman" pitchFamily="18" charset="0"/>
                <a:cs typeface="Times New Roman" pitchFamily="18" charset="0"/>
              </a:rPr>
              <a:t>  heterologous (non-homologous)</a:t>
            </a:r>
          </a:p>
        </p:txBody>
      </p:sp>
      <p:pic>
        <p:nvPicPr>
          <p:cNvPr id="22532" name="Picture 4" descr="cfusion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086600" y="152400"/>
            <a:ext cx="1989138" cy="939800"/>
          </a:xfrm>
          <a:noFill/>
        </p:spPr>
      </p:pic>
      <p:pic>
        <p:nvPicPr>
          <p:cNvPr id="22533" name="Picture 5" descr="the acrocentric chromosom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40012" y="1627843"/>
            <a:ext cx="4152900" cy="226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4" name="Text Box 7"/>
          <p:cNvSpPr txBox="1">
            <a:spLocks noChangeArrowheads="1"/>
          </p:cNvSpPr>
          <p:nvPr/>
        </p:nvSpPr>
        <p:spPr bwMode="auto">
          <a:xfrm>
            <a:off x="7086600" y="2971800"/>
            <a:ext cx="1676400" cy="46166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1200" b="1" dirty="0"/>
              <a:t>Acrocentric chromosomes</a:t>
            </a:r>
          </a:p>
        </p:txBody>
      </p:sp>
      <p:pic>
        <p:nvPicPr>
          <p:cNvPr id="22535" name="Picture 9" descr="http://www.mun.ca/biology/scarr/iGen3_16_18_Figure-L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5800" y="4237037"/>
            <a:ext cx="41148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81000"/>
            <a:ext cx="8991600" cy="857250"/>
          </a:xfrm>
        </p:spPr>
        <p:txBody>
          <a:bodyPr/>
          <a:lstStyle/>
          <a:p>
            <a:pPr eaLnBrk="1" hangingPunct="1"/>
            <a:r>
              <a:rPr lang="en-US" altLang="en-US" sz="3200" b="1" u="sng" dirty="0" err="1">
                <a:solidFill>
                  <a:schemeClr val="tx1"/>
                </a:solidFill>
                <a:latin typeface="Arial" charset="0"/>
              </a:rPr>
              <a:t>Homologus</a:t>
            </a:r>
            <a:r>
              <a:rPr lang="en-US" altLang="en-US" sz="3200" b="1" u="sng" dirty="0">
                <a:solidFill>
                  <a:schemeClr val="tx1"/>
                </a:solidFill>
                <a:latin typeface="Arial" charset="0"/>
              </a:rPr>
              <a:t> Robertsonian translocations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905000"/>
            <a:ext cx="8839200" cy="48006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sr-Latn-CS" altLang="en-US" dirty="0">
                <a:latin typeface="Times New Roman" pitchFamily="18" charset="0"/>
                <a:cs typeface="Times New Roman" pitchFamily="18" charset="0"/>
              </a:rPr>
              <a:t>These are translocations between two homologous acrocentric chromosomes (21 21, 22 22, 15 15...).</a:t>
            </a:r>
            <a:endParaRPr lang="en-US" alt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6" name="Picture 4" descr="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3048000"/>
            <a:ext cx="4829175" cy="339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266700" y="213145"/>
            <a:ext cx="8458200" cy="1082255"/>
          </a:xfrm>
        </p:spPr>
        <p:txBody>
          <a:bodyPr/>
          <a:lstStyle/>
          <a:p>
            <a:pPr algn="ctr" eaLnBrk="1" hangingPunct="1"/>
            <a:r>
              <a:rPr lang="en-US" altLang="en-US" sz="3200" b="1" u="sng" dirty="0">
                <a:solidFill>
                  <a:schemeClr val="tx1"/>
                </a:solidFill>
                <a:latin typeface="Arial" charset="0"/>
              </a:rPr>
              <a:t>Nonhomologous</a:t>
            </a:r>
            <a:r>
              <a:rPr lang="sr-Cyrl-CS" altLang="en-US" sz="3200" b="1" u="sng" dirty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US" altLang="en-US" sz="3200" b="1" u="sng" dirty="0">
                <a:solidFill>
                  <a:schemeClr val="tx1"/>
                </a:solidFill>
                <a:latin typeface="Arial" charset="0"/>
              </a:rPr>
              <a:t>Robertsonian</a:t>
            </a:r>
            <a:r>
              <a:rPr lang="sr-Cyrl-CS" altLang="en-US" sz="3200" b="1" u="sng" dirty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US" altLang="en-US" sz="3200" b="1" u="sng" dirty="0">
                <a:solidFill>
                  <a:schemeClr val="tx1"/>
                </a:solidFill>
                <a:latin typeface="Arial" charset="0"/>
              </a:rPr>
              <a:t>translocations (</a:t>
            </a:r>
            <a:r>
              <a:rPr lang="en-US" altLang="en-US" sz="3200" b="1" dirty="0">
                <a:solidFill>
                  <a:schemeClr val="tx1"/>
                </a:solidFill>
                <a:latin typeface="Arial" charset="0"/>
              </a:rPr>
              <a:t>14,21)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100353" y="1905000"/>
            <a:ext cx="3733800" cy="4530725"/>
          </a:xfrm>
        </p:spPr>
        <p:txBody>
          <a:bodyPr/>
          <a:lstStyle/>
          <a:p>
            <a:pPr marL="533400" indent="-533400" eaLnBrk="1" hangingPunct="1">
              <a:buFont typeface="Wingdings" pitchFamily="2" charset="2"/>
              <a:buNone/>
            </a:pPr>
            <a:r>
              <a:rPr lang="sr-Latn-CS" altLang="en-US" dirty="0">
                <a:latin typeface="Times New Roman" pitchFamily="18" charset="0"/>
                <a:cs typeface="Times New Roman" pitchFamily="18" charset="0"/>
              </a:rPr>
              <a:t>6 types of gametes:</a:t>
            </a:r>
          </a:p>
          <a:p>
            <a:pPr marL="533400" indent="-533400" eaLnBrk="1" hangingPunct="1">
              <a:buFont typeface="Wingdings" pitchFamily="2" charset="2"/>
              <a:buNone/>
            </a:pPr>
            <a:r>
              <a:rPr lang="sr-Latn-CS" altLang="en-US" dirty="0">
                <a:latin typeface="Times New Roman" pitchFamily="18" charset="0"/>
                <a:cs typeface="Times New Roman" pitchFamily="18" charset="0"/>
              </a:rPr>
              <a:t>- normal</a:t>
            </a:r>
          </a:p>
          <a:p>
            <a:pPr marL="533400" indent="-533400" eaLnBrk="1" hangingPunct="1">
              <a:buFont typeface="Wingdings" pitchFamily="2" charset="2"/>
              <a:buNone/>
            </a:pPr>
            <a:r>
              <a:rPr lang="sr-Latn-CS" altLang="en-US" dirty="0">
                <a:latin typeface="Times New Roman" pitchFamily="18" charset="0"/>
                <a:cs typeface="Times New Roman" pitchFamily="18" charset="0"/>
              </a:rPr>
              <a:t>- with translocation 14,21</a:t>
            </a:r>
          </a:p>
          <a:p>
            <a:pPr marL="533400" indent="-533400" eaLnBrk="1" hangingPunct="1">
              <a:buFont typeface="Wingdings" pitchFamily="2" charset="2"/>
              <a:buNone/>
            </a:pPr>
            <a:r>
              <a:rPr lang="sr-Latn-CS" altLang="en-US" dirty="0">
                <a:latin typeface="Times New Roman" pitchFamily="18" charset="0"/>
                <a:cs typeface="Times New Roman" pitchFamily="18" charset="0"/>
              </a:rPr>
              <a:t>-translocated and 21</a:t>
            </a:r>
          </a:p>
          <a:p>
            <a:pPr marL="533400" indent="-533400" eaLnBrk="1" hangingPunct="1">
              <a:buFont typeface="Wingdings" pitchFamily="2" charset="2"/>
              <a:buNone/>
            </a:pPr>
            <a:r>
              <a:rPr lang="sr-Latn-CS" altLang="en-US" dirty="0">
                <a:latin typeface="Times New Roman" pitchFamily="18" charset="0"/>
                <a:cs typeface="Times New Roman" pitchFamily="18" charset="0"/>
              </a:rPr>
              <a:t>-translocated and 14</a:t>
            </a:r>
          </a:p>
          <a:p>
            <a:pPr marL="533400" indent="-533400" eaLnBrk="1" hangingPunct="1">
              <a:buFont typeface="Wingdings" pitchFamily="2" charset="2"/>
              <a:buNone/>
            </a:pPr>
            <a:r>
              <a:rPr lang="sr-Latn-CS" altLang="en-US" dirty="0">
                <a:latin typeface="Times New Roman" pitchFamily="18" charset="0"/>
                <a:cs typeface="Times New Roman" pitchFamily="18" charset="0"/>
              </a:rPr>
              <a:t>- only 14, no 21</a:t>
            </a:r>
          </a:p>
          <a:p>
            <a:pPr marL="533400" indent="-533400" eaLnBrk="1" hangingPunct="1">
              <a:buFont typeface="Wingdings" pitchFamily="2" charset="2"/>
              <a:buNone/>
            </a:pPr>
            <a:r>
              <a:rPr lang="sr-Latn-CS" altLang="en-US" dirty="0">
                <a:latin typeface="Times New Roman" pitchFamily="18" charset="0"/>
                <a:cs typeface="Times New Roman" pitchFamily="18" charset="0"/>
              </a:rPr>
              <a:t>- only 21, no 14</a:t>
            </a:r>
            <a:endParaRPr lang="en-US" alt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80" name="Picture 4" descr="Text Box:  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rcRect b="17990"/>
          <a:stretch>
            <a:fillRect/>
          </a:stretch>
        </p:blipFill>
        <p:spPr bwMode="auto">
          <a:xfrm>
            <a:off x="3962400" y="1752600"/>
            <a:ext cx="5181600" cy="4530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85800"/>
            <a:ext cx="8229600" cy="1139825"/>
          </a:xfrm>
        </p:spPr>
        <p:txBody>
          <a:bodyPr/>
          <a:lstStyle/>
          <a:p>
            <a:pPr algn="ctr" eaLnBrk="1" hangingPunct="1"/>
            <a:r>
              <a:rPr lang="sr-Latn-CS" altLang="en-US" sz="3600" b="1" dirty="0">
                <a:solidFill>
                  <a:schemeClr val="tx1"/>
                </a:solidFill>
                <a:latin typeface="Arial" charset="0"/>
              </a:rPr>
              <a:t>Non-reciprocal translocations (insertions)</a:t>
            </a:r>
            <a:endParaRPr lang="en-US" altLang="en-US" sz="3600" b="1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841534"/>
            <a:ext cx="4267200" cy="4940265"/>
          </a:xfrm>
        </p:spPr>
        <p:txBody>
          <a:bodyPr/>
          <a:lstStyle/>
          <a:p>
            <a:pPr eaLnBrk="1" hangingPunct="1"/>
            <a:r>
              <a:rPr lang="sr-Latn-CS" altLang="en-US" sz="2400" dirty="0">
                <a:latin typeface="Times New Roman" pitchFamily="18" charset="0"/>
                <a:cs typeface="Times New Roman" pitchFamily="18" charset="0"/>
              </a:rPr>
              <a:t>Genetic material is translocated from one chromosome to another, or from one place to another on the same chromosome.</a:t>
            </a:r>
          </a:p>
          <a:p>
            <a:pPr eaLnBrk="1" hangingPunct="1"/>
            <a:r>
              <a:rPr lang="sr-Latn-CS" altLang="en-US" sz="2400" dirty="0">
                <a:latin typeface="Times New Roman" pitchFamily="18" charset="0"/>
                <a:cs typeface="Times New Roman" pitchFamily="18" charset="0"/>
              </a:rPr>
              <a:t>3 breaks are needed, on one chromosome 2 and on the other one break.</a:t>
            </a:r>
            <a:endParaRPr lang="en-US" altLang="en-US" sz="24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alt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4" name="Picture 5" descr="http://web2.mendelu.cz/af_291_projekty2/vseo/files/26/667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2590800"/>
            <a:ext cx="3429000" cy="343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CCF413-D394-74CF-02EB-E70C1CD7DD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609600"/>
            <a:ext cx="8229600" cy="704850"/>
          </a:xfrm>
        </p:spPr>
        <p:txBody>
          <a:bodyPr/>
          <a:lstStyle/>
          <a:p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chromosomal aberrations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7FC372-66EE-F3CE-9AE5-D3EEC97BA8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676400"/>
            <a:ext cx="8686800" cy="5029200"/>
          </a:xfrm>
        </p:spPr>
        <p:txBody>
          <a:bodyPr/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chromosomal aberrations are based on a break in the chromosome, as a result- the wrong parts of the chromosome are connected.</a:t>
            </a: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Breaks:</a:t>
            </a:r>
          </a:p>
          <a:p>
            <a:pPr marL="0" indent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Chromosomal - include both chromatids of a chromosome</a:t>
            </a:r>
          </a:p>
          <a:p>
            <a:pPr marL="0" indent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Chromatid - occur only on one chromatid</a:t>
            </a:r>
          </a:p>
          <a:p>
            <a:pPr marL="0" indent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Isochromatid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involves both chromatids in the same gene locus</a:t>
            </a:r>
          </a:p>
          <a:p>
            <a:pPr>
              <a:buFontTx/>
              <a:buChar char="-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Causes:</a:t>
            </a:r>
          </a:p>
          <a:p>
            <a:pPr marL="0" indent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Genetic factors- increased fragility of chromosomes, fragile places on chromosomes</a:t>
            </a:r>
          </a:p>
          <a:p>
            <a:pPr marL="0" indent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Clastogenic agents (cause breaks in chromosomes):   physical agents – radiation, chemical agents, biological agents-viruses</a:t>
            </a:r>
          </a:p>
          <a:p>
            <a:pPr marL="0" indent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Spontaneous interruptions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59791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79FCB6-8D2A-62C5-F52B-8D586FD0E3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800100"/>
          </a:xfrm>
        </p:spPr>
        <p:txBody>
          <a:bodyPr/>
          <a:lstStyle/>
          <a:p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chromosomal aberrations</a:t>
            </a:r>
            <a:endParaRPr lang="en-US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035A05-4B02-C748-877D-B86D7E4D3E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371600"/>
            <a:ext cx="8229600" cy="5334000"/>
          </a:xfrm>
        </p:spPr>
        <p:txBody>
          <a:bodyPr/>
          <a:lstStyle/>
          <a:p>
            <a:pPr algn="ctr"/>
            <a:r>
              <a:rPr lang="sr-Latn-RS" dirty="0"/>
              <a:t>1. </a:t>
            </a:r>
            <a:r>
              <a:rPr lang="sr-Latn-RS" dirty="0" err="1"/>
              <a:t>intrachromosomal</a:t>
            </a:r>
            <a:endParaRPr lang="sr-Latn-RS" dirty="0"/>
          </a:p>
          <a:p>
            <a:pPr algn="ctr"/>
            <a:r>
              <a:rPr lang="sr-Latn-RS" dirty="0"/>
              <a:t>2. </a:t>
            </a:r>
            <a:r>
              <a:rPr lang="sr-Latn-RS" dirty="0" err="1"/>
              <a:t>interchromosomal</a:t>
            </a:r>
            <a:endParaRPr lang="sr-Latn-RS" dirty="0"/>
          </a:p>
          <a:p>
            <a:pPr algn="ctr"/>
            <a:endParaRPr lang="sr-Latn-RS" dirty="0"/>
          </a:p>
          <a:p>
            <a:pPr algn="ctr"/>
            <a:r>
              <a:rPr lang="sr-Latn-RS" dirty="0"/>
              <a:t>1. </a:t>
            </a:r>
            <a:r>
              <a:rPr lang="sr-Latn-RS" dirty="0" err="1"/>
              <a:t>balanced</a:t>
            </a:r>
            <a:endParaRPr lang="sr-Latn-RS" dirty="0"/>
          </a:p>
          <a:p>
            <a:pPr algn="ctr"/>
            <a:r>
              <a:rPr lang="sr-Latn-RS" dirty="0"/>
              <a:t>2. </a:t>
            </a:r>
            <a:r>
              <a:rPr lang="sr-Latn-RS" dirty="0" err="1"/>
              <a:t>unbalanced</a:t>
            </a:r>
            <a:endParaRPr lang="sr-Latn-RS" dirty="0"/>
          </a:p>
          <a:p>
            <a:pPr marL="0" indent="0" algn="ctr">
              <a:buNone/>
            </a:pPr>
            <a:endParaRPr lang="sr-Latn-RS" dirty="0"/>
          </a:p>
          <a:p>
            <a:pPr algn="ctr"/>
            <a:r>
              <a:rPr lang="sr-Latn-RS" dirty="0"/>
              <a:t>1. </a:t>
            </a:r>
            <a:r>
              <a:rPr lang="sr-Latn-RS" dirty="0" err="1"/>
              <a:t>stabile</a:t>
            </a:r>
            <a:r>
              <a:rPr lang="sr-Latn-RS" dirty="0"/>
              <a:t> </a:t>
            </a:r>
          </a:p>
          <a:p>
            <a:pPr algn="ctr"/>
            <a:r>
              <a:rPr lang="sr-Latn-RS" dirty="0"/>
              <a:t>2. </a:t>
            </a:r>
            <a:r>
              <a:rPr lang="sr-Latn-RS" dirty="0" err="1"/>
              <a:t>unstabile</a:t>
            </a:r>
            <a:endParaRPr lang="sr-Latn-RS" dirty="0"/>
          </a:p>
          <a:p>
            <a:pPr algn="ctr"/>
            <a:endParaRPr lang="sr-Latn-RS" dirty="0"/>
          </a:p>
          <a:p>
            <a:pPr algn="ctr"/>
            <a:r>
              <a:rPr lang="sr-Latn-RS" dirty="0"/>
              <a:t>1. </a:t>
            </a:r>
            <a:r>
              <a:rPr lang="sr-Latn-RS" dirty="0" err="1"/>
              <a:t>familiar</a:t>
            </a:r>
            <a:endParaRPr lang="sr-Latn-RS" dirty="0"/>
          </a:p>
          <a:p>
            <a:pPr algn="ctr"/>
            <a:r>
              <a:rPr lang="sr-Latn-RS" dirty="0"/>
              <a:t>2. </a:t>
            </a:r>
            <a:r>
              <a:rPr lang="sr-Latn-RS" i="1" dirty="0"/>
              <a:t>de novo</a:t>
            </a:r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0138694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idx="1"/>
          </p:nvPr>
        </p:nvSpPr>
        <p:spPr>
          <a:xfrm>
            <a:off x="838200" y="2090074"/>
            <a:ext cx="4572000" cy="3856038"/>
          </a:xfrm>
        </p:spPr>
        <p:txBody>
          <a:bodyPr/>
          <a:lstStyle/>
          <a:p>
            <a:pPr eaLnBrk="1" hangingPunct="1"/>
            <a:r>
              <a:rPr lang="en-US" altLang="en-US" b="1" dirty="0">
                <a:latin typeface="Times New Roman" pitchFamily="18" charset="0"/>
                <a:cs typeface="Times New Roman" pitchFamily="18" charset="0"/>
              </a:rPr>
              <a:t>DELETIONS</a:t>
            </a:r>
          </a:p>
          <a:p>
            <a:pPr eaLnBrk="1" hangingPunct="1"/>
            <a:r>
              <a:rPr lang="en-US" altLang="en-US" b="1" dirty="0">
                <a:latin typeface="Times New Roman" pitchFamily="18" charset="0"/>
                <a:cs typeface="Times New Roman" pitchFamily="18" charset="0"/>
              </a:rPr>
              <a:t>DUPLICATIONS</a:t>
            </a:r>
          </a:p>
          <a:p>
            <a:pPr eaLnBrk="1" hangingPunct="1"/>
            <a:r>
              <a:rPr lang="en-US" altLang="en-US" b="1" dirty="0">
                <a:latin typeface="Times New Roman" pitchFamily="18" charset="0"/>
                <a:cs typeface="Times New Roman" pitchFamily="18" charset="0"/>
              </a:rPr>
              <a:t>INVERSIONS</a:t>
            </a:r>
          </a:p>
          <a:p>
            <a:pPr eaLnBrk="1" hangingPunct="1"/>
            <a:r>
              <a:rPr lang="en-US" altLang="en-US" b="1" dirty="0">
                <a:latin typeface="Times New Roman" pitchFamily="18" charset="0"/>
                <a:cs typeface="Times New Roman" pitchFamily="18" charset="0"/>
              </a:rPr>
              <a:t>TRANSLOCATIONS</a:t>
            </a:r>
          </a:p>
        </p:txBody>
      </p:sp>
      <p:sp>
        <p:nvSpPr>
          <p:cNvPr id="2" name="Rectangle 1"/>
          <p:cNvSpPr/>
          <p:nvPr/>
        </p:nvSpPr>
        <p:spPr>
          <a:xfrm>
            <a:off x="381000" y="685800"/>
            <a:ext cx="8077200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chromosomal aberrations</a:t>
            </a:r>
          </a:p>
        </p:txBody>
      </p:sp>
    </p:spTree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19873" y="533400"/>
            <a:ext cx="8229600" cy="685800"/>
          </a:xfrm>
        </p:spPr>
        <p:txBody>
          <a:bodyPr/>
          <a:lstStyle/>
          <a:p>
            <a:pPr algn="ctr" eaLnBrk="1" hangingPunct="1"/>
            <a:r>
              <a:rPr lang="en-US" altLang="en-US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Deletion</a:t>
            </a:r>
            <a:r>
              <a:rPr lang="sr-Cyrl-CS" altLang="en-US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US" altLang="en-US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partial</a:t>
            </a:r>
            <a:r>
              <a:rPr lang="sr-Cyrl-CS" altLang="en-US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monosomy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76200" y="1371600"/>
            <a:ext cx="8991600" cy="5334000"/>
          </a:xfrm>
        </p:spPr>
        <p:txBody>
          <a:bodyPr/>
          <a:lstStyle/>
          <a:p>
            <a:pPr marL="609600" indent="-609600" eaLnBrk="1" hangingPunct="1">
              <a:buFont typeface="Wingdings" pitchFamily="2" charset="2"/>
              <a:buNone/>
            </a:pPr>
            <a:r>
              <a:rPr lang="en-US" altLang="en-US" dirty="0">
                <a:latin typeface="Times New Roman" pitchFamily="18" charset="0"/>
                <a:cs typeface="Times New Roman" pitchFamily="18" charset="0"/>
              </a:rPr>
              <a:t>Loss of chromosome segment, together with genes contained in it.</a:t>
            </a:r>
          </a:p>
          <a:p>
            <a:pPr marL="609600" indent="-609600" eaLnBrk="1" hangingPunct="1">
              <a:buFont typeface="Wingdings" pitchFamily="2" charset="2"/>
              <a:buNone/>
            </a:pPr>
            <a:endParaRPr lang="en-US" altLang="en-US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>
              <a:buFont typeface="Wingdings" pitchFamily="2" charset="2"/>
              <a:buNone/>
            </a:pPr>
            <a:r>
              <a:rPr lang="sr-Latn-CS" altLang="en-US" sz="2400" b="1" dirty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Terminal </a:t>
            </a:r>
            <a:r>
              <a:rPr lang="en-US" altLang="en-US" sz="2400" b="1" dirty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deletion</a:t>
            </a:r>
            <a:r>
              <a:rPr lang="sr-Cyrl-CS" alt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altLang="en-US" sz="2400" b="1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Cyrl-CS" alt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altLang="en-US" sz="2400" dirty="0">
                <a:latin typeface="Times New Roman" pitchFamily="18" charset="0"/>
                <a:cs typeface="Times New Roman" pitchFamily="18" charset="0"/>
              </a:rPr>
              <a:t>a break at the telomere of the chromosome. As a result of breaks at both telomeres of the chromosome, a ring-ring chromosome is formed.</a:t>
            </a:r>
            <a:endParaRPr lang="sr-Cyrl-CS" altLang="en-US" sz="2400" b="1" dirty="0"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>
              <a:buFont typeface="Wingdings 2" pitchFamily="18" charset="2"/>
              <a:buNone/>
            </a:pPr>
            <a:endParaRPr lang="sr-Cyrl-CS" altLang="en-US" sz="2400" b="1" dirty="0"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>
              <a:buFont typeface="Wingdings 2" pitchFamily="18" charset="2"/>
              <a:buNone/>
            </a:pPr>
            <a:endParaRPr lang="sr-Cyrl-CS" altLang="en-US" sz="2400" b="1" dirty="0"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>
              <a:buFont typeface="Wingdings" pitchFamily="2" charset="2"/>
              <a:buNone/>
            </a:pPr>
            <a:endParaRPr lang="sr-Latn-RS" altLang="en-US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>
              <a:buFont typeface="Wingdings" pitchFamily="2" charset="2"/>
              <a:buNone/>
            </a:pPr>
            <a:endParaRPr lang="sr-Latn-RS" altLang="en-US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8" name="Picture 4" descr="rin_chro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14814" y="4857541"/>
            <a:ext cx="2731694" cy="1737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DD42A963-9836-7EAD-994E-E1F20F832C4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000" t="28218" r="10833" b="8889"/>
          <a:stretch/>
        </p:blipFill>
        <p:spPr>
          <a:xfrm>
            <a:off x="1295400" y="4880987"/>
            <a:ext cx="2731694" cy="1737360"/>
          </a:xfrm>
          <a:prstGeom prst="rect">
            <a:avLst/>
          </a:prstGeom>
        </p:spPr>
      </p:pic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1B9665-DE8D-60EF-47FD-884456F0EE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447800"/>
            <a:ext cx="8229600" cy="4800600"/>
          </a:xfrm>
        </p:spPr>
        <p:txBody>
          <a:bodyPr/>
          <a:lstStyle/>
          <a:p>
            <a:pPr marL="0" indent="0">
              <a:buNone/>
            </a:pPr>
            <a:r>
              <a:rPr lang="sr-Latn-CS" altLang="en-US" sz="2800" b="1" u="sng" dirty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Interstitial </a:t>
            </a:r>
            <a:r>
              <a:rPr lang="en-US" altLang="en-US" sz="2800" b="1" u="sng" dirty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deletion</a:t>
            </a:r>
            <a:r>
              <a:rPr lang="sr-Cyrl-CS" altLang="en-US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altLang="en-US" sz="2800" b="1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Cyrl-CS" altLang="en-US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altLang="en-US" sz="2800" dirty="0">
                <a:latin typeface="Times New Roman" pitchFamily="18" charset="0"/>
                <a:cs typeface="Times New Roman" pitchFamily="18" charset="0"/>
              </a:rPr>
              <a:t>due to two breaks, so the fragment between breaks is lost (5p-, 4p-, 9p-).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2202B3E-1F7F-FD69-C63E-53DD9E6EF6E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rcRect t="20317" b="8571"/>
          <a:stretch/>
        </p:blipFill>
        <p:spPr>
          <a:xfrm>
            <a:off x="1676400" y="2895600"/>
            <a:ext cx="4953000" cy="297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1220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609600"/>
            <a:ext cx="8229600" cy="1085850"/>
          </a:xfrm>
        </p:spPr>
        <p:txBody>
          <a:bodyPr/>
          <a:lstStyle/>
          <a:p>
            <a:pPr algn="ctr" eaLnBrk="1" hangingPunct="1"/>
            <a:r>
              <a:rPr lang="en-US" altLang="en-US" sz="3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Deletion combined with duplication (due to asymmetric K.O.)</a:t>
            </a:r>
          </a:p>
        </p:txBody>
      </p:sp>
      <p:pic>
        <p:nvPicPr>
          <p:cNvPr id="12291" name="Picture 3" descr="unequal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133600" y="1981200"/>
            <a:ext cx="4191000" cy="4457700"/>
          </a:xfrm>
          <a:noFill/>
        </p:spPr>
      </p:pic>
      <p:sp>
        <p:nvSpPr>
          <p:cNvPr id="2" name="Rectangle 1"/>
          <p:cNvSpPr/>
          <p:nvPr/>
        </p:nvSpPr>
        <p:spPr>
          <a:xfrm>
            <a:off x="6400800" y="4476750"/>
            <a:ext cx="1981200" cy="495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duplication</a:t>
            </a:r>
          </a:p>
        </p:txBody>
      </p:sp>
      <p:sp>
        <p:nvSpPr>
          <p:cNvPr id="5" name="Rectangle 4"/>
          <p:cNvSpPr/>
          <p:nvPr/>
        </p:nvSpPr>
        <p:spPr>
          <a:xfrm>
            <a:off x="4973934" y="5334000"/>
            <a:ext cx="1981200" cy="495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r-Cyrl-R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deletion</a:t>
            </a:r>
          </a:p>
        </p:txBody>
      </p:sp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altLang="en-US" sz="3400" b="1" u="sng" dirty="0">
                <a:solidFill>
                  <a:schemeClr val="tx1"/>
                </a:solidFill>
                <a:latin typeface="Arial" charset="0"/>
              </a:rPr>
              <a:t>Duplication</a:t>
            </a:r>
            <a:r>
              <a:rPr lang="sr-Cyrl-CS" altLang="en-US" sz="3400" b="1" dirty="0">
                <a:solidFill>
                  <a:schemeClr val="tx1"/>
                </a:solidFill>
                <a:latin typeface="Arial" charset="0"/>
              </a:rPr>
              <a:t> –</a:t>
            </a:r>
            <a:r>
              <a:rPr lang="sr-Cyrl-CS" altLang="en-US" sz="3400" b="1" u="sng" dirty="0">
                <a:solidFill>
                  <a:schemeClr val="tx1"/>
                </a:solidFill>
                <a:latin typeface="Arial" charset="0"/>
              </a:rPr>
              <a:t> </a:t>
            </a:r>
            <a:br>
              <a:rPr lang="sr-Cyrl-CS" altLang="en-US" sz="3400" b="1" u="sng" dirty="0">
                <a:solidFill>
                  <a:schemeClr val="tx1"/>
                </a:solidFill>
                <a:latin typeface="Arial" charset="0"/>
              </a:rPr>
            </a:br>
            <a:r>
              <a:rPr lang="en-US" altLang="en-US" sz="3400" b="1" u="sng" dirty="0">
                <a:solidFill>
                  <a:schemeClr val="tx1"/>
                </a:solidFill>
                <a:latin typeface="Arial" charset="0"/>
              </a:rPr>
              <a:t>partial</a:t>
            </a:r>
            <a:r>
              <a:rPr lang="sr-Cyrl-CS" altLang="en-US" sz="3400" b="1" u="sng" dirty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US" altLang="en-US" sz="3400" b="1" u="sng" dirty="0">
                <a:solidFill>
                  <a:schemeClr val="tx1"/>
                </a:solidFill>
                <a:latin typeface="Arial" charset="0"/>
              </a:rPr>
              <a:t>trisomy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49530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Cyrl-CS" altLang="en-US" sz="2200" dirty="0"/>
              <a:t>1. </a:t>
            </a:r>
            <a:r>
              <a:rPr lang="sr-Latn-CS" altLang="en-US" sz="22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Tandem duplication</a:t>
            </a:r>
            <a:r>
              <a:rPr lang="sr-Latn-RS" altLang="en-US" sz="22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en-US" altLang="en-US" sz="22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US" altLang="en-US" sz="2200" dirty="0">
                <a:latin typeface="Times New Roman" pitchFamily="18" charset="0"/>
                <a:cs typeface="Times New Roman" pitchFamily="18" charset="0"/>
              </a:rPr>
              <a:t>- Insertion of one chromatid into another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US" altLang="en-US" sz="2200" dirty="0">
                <a:latin typeface="Times New Roman" pitchFamily="18" charset="0"/>
                <a:cs typeface="Times New Roman" pitchFamily="18" charset="0"/>
              </a:rPr>
              <a:t>- By inserting a segment from one strand of DNA into another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US" altLang="en-US" sz="2200" dirty="0">
                <a:latin typeface="Times New Roman" pitchFamily="18" charset="0"/>
                <a:cs typeface="Times New Roman" pitchFamily="18" charset="0"/>
              </a:rPr>
              <a:t>- Insertion of segments from the homologous chromosome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US" altLang="en-US" sz="22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en-US" sz="22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 Improper crossing-over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sr-Cyrl-CS" altLang="en-US" sz="2200" dirty="0">
              <a:latin typeface="Times New Roman" pitchFamily="18" charset="0"/>
              <a:cs typeface="Times New Roman" pitchFamily="18" charset="0"/>
            </a:endParaRPr>
          </a:p>
          <a:p>
            <a:pPr marL="12700" indent="-127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2200" dirty="0">
                <a:latin typeface="Times New Roman" pitchFamily="18" charset="0"/>
                <a:cs typeface="Times New Roman" pitchFamily="18" charset="0"/>
              </a:rPr>
              <a:t>Duplications are deleterious but less damaging to the phenotype than deletions.</a:t>
            </a:r>
            <a:endParaRPr lang="en-US" alt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CB71B81-8D73-C3E9-7C81-0C53BB58F79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500" t="3333" r="43333" b="4051"/>
          <a:stretch/>
        </p:blipFill>
        <p:spPr>
          <a:xfrm>
            <a:off x="5029200" y="1836420"/>
            <a:ext cx="3171451" cy="4480560"/>
          </a:xfrm>
          <a:prstGeom prst="rect">
            <a:avLst/>
          </a:prstGeom>
        </p:spPr>
      </p:pic>
    </p:spTree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8229600" cy="884238"/>
          </a:xfrm>
        </p:spPr>
        <p:txBody>
          <a:bodyPr/>
          <a:lstStyle/>
          <a:p>
            <a:pPr algn="ctr" eaLnBrk="1" hangingPunct="1"/>
            <a:r>
              <a:rPr lang="en-US" altLang="en-US" b="1" u="sng" dirty="0">
                <a:solidFill>
                  <a:schemeClr val="tx1"/>
                </a:solidFill>
                <a:latin typeface="Arial" charset="0"/>
              </a:rPr>
              <a:t>Isochromosome</a:t>
            </a:r>
            <a:r>
              <a:rPr lang="sr-Latn-CS" altLang="en-US" u="sng" dirty="0">
                <a:solidFill>
                  <a:schemeClr val="tx1"/>
                </a:solidFill>
              </a:rPr>
              <a:t> </a:t>
            </a:r>
            <a:endParaRPr lang="en-US" altLang="en-US" u="sng" dirty="0">
              <a:solidFill>
                <a:schemeClr val="tx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847C58D-FD98-0496-9EDC-42562B8642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04800" y="828675"/>
            <a:ext cx="8686800" cy="5200650"/>
          </a:xfrm>
          <a:prstGeom prst="rect">
            <a:avLst/>
          </a:prstGeom>
        </p:spPr>
      </p:pic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43F083C5-3942-60B1-3ABB-B30837D29C98}"/>
              </a:ext>
            </a:extLst>
          </p:cNvPr>
          <p:cNvSpPr/>
          <p:nvPr/>
        </p:nvSpPr>
        <p:spPr>
          <a:xfrm>
            <a:off x="304800" y="6052516"/>
            <a:ext cx="8686800" cy="80548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dirty="0" err="1">
                <a:solidFill>
                  <a:schemeClr val="tx1"/>
                </a:solidFill>
              </a:rPr>
              <a:t>Х</a:t>
            </a:r>
            <a:r>
              <a:rPr lang="sr-Cyrl-RS" dirty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chromosome</a:t>
            </a:r>
            <a:r>
              <a:rPr lang="sr-Cyrl-RS" dirty="0">
                <a:solidFill>
                  <a:schemeClr val="tx1"/>
                </a:solidFill>
              </a:rPr>
              <a:t>-46, Х</a:t>
            </a:r>
            <a:r>
              <a:rPr lang="en-US" dirty="0">
                <a:solidFill>
                  <a:schemeClr val="tx1"/>
                </a:solidFill>
              </a:rPr>
              <a:t>i(</a:t>
            </a:r>
            <a:r>
              <a:rPr lang="en-US" dirty="0" err="1">
                <a:solidFill>
                  <a:schemeClr val="tx1"/>
                </a:solidFill>
              </a:rPr>
              <a:t>Xq</a:t>
            </a:r>
            <a:r>
              <a:rPr lang="en-US" dirty="0">
                <a:solidFill>
                  <a:schemeClr val="tx1"/>
                </a:solidFill>
              </a:rPr>
              <a:t>)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The chromosome consists of two copies of either long (q) arm or the short (p) arm </a:t>
            </a:r>
          </a:p>
        </p:txBody>
      </p:sp>
    </p:spTree>
  </p:cSld>
  <p:clrMapOvr>
    <a:masterClrMapping/>
  </p:clrMapOvr>
  <p:transition spd="slow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2895</TotalTime>
  <Words>545</Words>
  <Application>Microsoft Macintosh PowerPoint</Application>
  <PresentationFormat>On-screen Show (4:3)</PresentationFormat>
  <Paragraphs>91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Arial</vt:lpstr>
      <vt:lpstr>Calibri</vt:lpstr>
      <vt:lpstr>Constantia</vt:lpstr>
      <vt:lpstr>Times New Roman</vt:lpstr>
      <vt:lpstr>Wingdings</vt:lpstr>
      <vt:lpstr>Wingdings 2</vt:lpstr>
      <vt:lpstr>Flow</vt:lpstr>
      <vt:lpstr>Structural chromosomal aberrations</vt:lpstr>
      <vt:lpstr>Structural chromosomal aberrations</vt:lpstr>
      <vt:lpstr>Structural chromosomal aberrations</vt:lpstr>
      <vt:lpstr>PowerPoint Presentation</vt:lpstr>
      <vt:lpstr>Deletion – partial monosomy</vt:lpstr>
      <vt:lpstr>PowerPoint Presentation</vt:lpstr>
      <vt:lpstr> Deletion combined with duplication (due to asymmetric K.O.)</vt:lpstr>
      <vt:lpstr>Duplication –  partial trisomy</vt:lpstr>
      <vt:lpstr>Isochromosome </vt:lpstr>
      <vt:lpstr>     Dicentric chromosome</vt:lpstr>
      <vt:lpstr>Inversions</vt:lpstr>
      <vt:lpstr>Types of inversions</vt:lpstr>
      <vt:lpstr>Translocations</vt:lpstr>
      <vt:lpstr>Reciprocal translocation - mutual exchange of segments between non-homologous chromosomes</vt:lpstr>
      <vt:lpstr>Robertsonian translocation  - centric fusion</vt:lpstr>
      <vt:lpstr>Homologus Robertsonian translocations</vt:lpstr>
      <vt:lpstr>Nonhomologous Robertsonian translocations (14,21)</vt:lpstr>
      <vt:lpstr>Non-reciprocal translocations (insertions)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HROMOZOMSKE ABERACIJE</dc:title>
  <dc:creator>prodekan 01</dc:creator>
  <cp:lastModifiedBy>Microsoft Office User</cp:lastModifiedBy>
  <cp:revision>223</cp:revision>
  <dcterms:created xsi:type="dcterms:W3CDTF">2005-09-15T07:13:33Z</dcterms:created>
  <dcterms:modified xsi:type="dcterms:W3CDTF">2022-12-12T22:50:05Z</dcterms:modified>
</cp:coreProperties>
</file>